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pPr>
              <a:defRPr sz="1300">
                <a:latin typeface="Microsoft YaHei"/>
              </a:defRPr>
            </a:pPr>
            <a:r>
              <a:t>预算类别分布</a:t>
            </a:r>
          </a:p>
        </c:rich>
      </c:tx>
      <c:layout/>
      <c:overlay val="0"/>
    </c:title>
    <c:autoTitleDeleted val="0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金额</c:v>
                </c:pt>
              </c:strCache>
            </c:strRef>
          </c:tx>
          <c:dPt>
            <c:idx val="0"/>
            <c:spPr>
              <a:solidFill>
                <a:srgbClr val="2C4A3B"/>
              </a:solidFill>
            </c:spPr>
          </c:dPt>
          <c:dPt>
            <c:idx val="1"/>
            <c:spPr>
              <a:solidFill>
                <a:srgbClr val="698777"/>
              </a:solidFill>
            </c:spPr>
          </c:dPt>
          <c:dPt>
            <c:idx val="2"/>
            <c:spPr>
              <a:solidFill>
                <a:srgbClr val="A5B8A5"/>
              </a:solidFill>
            </c:spPr>
          </c:dPt>
          <c:dPt>
            <c:idx val="3"/>
            <c:spPr>
              <a:solidFill>
                <a:srgbClr val="C76D45"/>
              </a:solidFill>
            </c:spPr>
          </c:dPt>
          <c:cat>
            <c:strRef>
              <c:f>Sheet1!$A$2:$A$5</c:f>
              <c:strCache>
                <c:ptCount val="4"/>
                <c:pt idx="0">
                  <c:v>交通</c:v>
                </c:pt>
                <c:pt idx="1">
                  <c:v>住宿</c:v>
                </c:pt>
                <c:pt idx="2">
                  <c:v>餐饮</c:v>
                </c:pt>
                <c:pt idx="3">
                  <c:v>活动与保障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3600</c:v>
                </c:pt>
                <c:pt idx="1">
                  <c:v>4320</c:v>
                </c:pt>
                <c:pt idx="2">
                  <c:v>3264</c:v>
                </c:pt>
                <c:pt idx="3">
                  <c:v>2880</c:v>
                </c:pt>
              </c:numCache>
            </c:numRef>
          </c:val>
        </c:ser>
      </c:pieChart>
    </c:plotArea>
    <c:legend>
      <c:legendPos val="b"/>
      <c:overlay val="0"/>
      <c:txPr>
        <a:bodyPr/>
        <a:lstStyle/>
        <a:p>
          <a:pPr>
            <a:defRPr sz="1100">
              <a:latin typeface="Microsoft YaHei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Isosceles Triangle 2"/>
          <p:cNvSpPr/>
          <p:nvPr/>
        </p:nvSpPr>
        <p:spPr>
          <a:xfrm>
            <a:off x="0" y="4114800"/>
            <a:ext cx="4114800" cy="2743200"/>
          </a:xfrm>
          <a:prstGeom prst="triangle">
            <a:avLst/>
          </a:prstGeom>
          <a:solidFill>
            <a:srgbClr val="2C4A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Isosceles Triangle 3"/>
          <p:cNvSpPr/>
          <p:nvPr/>
        </p:nvSpPr>
        <p:spPr>
          <a:xfrm>
            <a:off x="2743200" y="3840480"/>
            <a:ext cx="4572000" cy="3017520"/>
          </a:xfrm>
          <a:prstGeom prst="triangle">
            <a:avLst/>
          </a:prstGeom>
          <a:solidFill>
            <a:srgbClr val="3D5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>
            <a:off x="6400800" y="3657600"/>
            <a:ext cx="5943600" cy="3200400"/>
          </a:xfrm>
          <a:prstGeom prst="triangle">
            <a:avLst/>
          </a:prstGeom>
          <a:solidFill>
            <a:srgbClr val="2C4A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>
            <a:off x="9144000" y="4389120"/>
            <a:ext cx="3657600" cy="2468880"/>
          </a:xfrm>
          <a:prstGeom prst="triangle">
            <a:avLst/>
          </a:prstGeom>
          <a:solidFill>
            <a:srgbClr val="3D5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45920"/>
            <a:ext cx="105156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  <a:defRPr sz="5400" b="1">
                <a:solidFill>
                  <a:srgbClr val="2C4A3B"/>
                </a:solidFill>
                <a:latin typeface="Microsoft YaHei"/>
              </a:defRPr>
            </a:pPr>
            <a:r>
              <a:t>山野之间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74320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  <a:defRPr sz="2000" b="0">
                <a:solidFill>
                  <a:srgbClr val="C76D45"/>
                </a:solidFill>
                <a:latin typeface="Microsoft YaHei"/>
              </a:defRPr>
            </a:pPr>
            <a:r>
              <a:t>莫干山 · 24人团队周末计划  |  2026.10.17 – 10.18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0" y="2651760"/>
            <a:ext cx="2103120" cy="27432"/>
          </a:xfrm>
          <a:prstGeom prst="rect">
            <a:avLst/>
          </a:prstGeom>
          <a:solidFill>
            <a:srgbClr val="C76D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  <a:defRPr sz="3600" b="1">
                <a:solidFill>
                  <a:srgbClr val="2C4A3B"/>
                </a:solidFill>
                <a:latin typeface="Microsoft YaHei"/>
              </a:defRPr>
            </a:pPr>
            <a:r>
              <a:t>两日日程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45920"/>
            <a:ext cx="10515600" cy="54864"/>
          </a:xfrm>
          <a:prstGeom prst="rect">
            <a:avLst/>
          </a:prstGeom>
          <a:solidFill>
            <a:srgbClr val="C76D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01168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2C4A3B"/>
                </a:solidFill>
                <a:latin typeface="Microsoft YaHei"/>
              </a:defRPr>
            </a:pPr>
            <a:r>
              <a:t>Day 1  ·  10月17日（周六）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07:30  上海集合出发，包车前往莫干山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10:30  抵达民宿，办理入住、休整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12:00  本地特色午餐（拟定）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14:00  轻徒步活动：漫步竹林古道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17:30  共享晚餐：团队围桌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18:30  民宿休整，自由交流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20:00  篝火/桌游/星空夜话（拟定）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0" y="20116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2C4A3B"/>
                </a:solidFill>
                <a:latin typeface="Microsoft YaHei"/>
              </a:defRPr>
            </a:pPr>
            <a:r>
              <a:t>Day 2  ·  10月18日（周日）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07:30  民宿早餐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09:00  竹林漫步 / 自由活动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11:30  退房，整理行李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11:30  返程前午餐（拟定）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13:30  集合返程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16:30  抵达上海，行程结束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  <a:defRPr sz="3600" b="1">
                <a:solidFill>
                  <a:srgbClr val="2C4A3B"/>
                </a:solidFill>
                <a:latin typeface="Microsoft YaHei"/>
              </a:defRPr>
            </a:pPr>
            <a:r>
              <a:t>预算组成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45720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1600"/>
              </a:spcAft>
              <a:defRPr sz="2000" b="1">
                <a:solidFill>
                  <a:srgbClr val="2C4A3B"/>
                </a:solidFill>
                <a:latin typeface="Microsoft YaHei"/>
              </a:defRPr>
            </a:pPr>
            <a:r>
              <a:t>预算总额：¥16,800</a:t>
            </a:r>
          </a:p>
          <a:p>
            <a:pPr>
              <a:spcAft>
                <a:spcPts val="1600"/>
              </a:spcAft>
              <a:defRPr sz="2000" b="1">
                <a:solidFill>
                  <a:srgbClr val="2C4A3B"/>
                </a:solidFill>
                <a:latin typeface="Microsoft YaHei"/>
              </a:defRPr>
            </a:pPr>
            <a:r>
              <a:t>预计支出：¥14,064</a:t>
            </a:r>
          </a:p>
          <a:p>
            <a:pPr>
              <a:spcAft>
                <a:spcPts val="1600"/>
              </a:spcAft>
              <a:defRPr sz="2000" b="1">
                <a:solidFill>
                  <a:srgbClr val="2C4A3B"/>
                </a:solidFill>
                <a:latin typeface="Microsoft YaHei"/>
              </a:defRPr>
            </a:pPr>
            <a:r>
              <a:t>人均费用：¥586.00</a:t>
            </a:r>
          </a:p>
          <a:p>
            <a:pPr>
              <a:spcAft>
                <a:spcPts val="1600"/>
              </a:spcAft>
              <a:defRPr sz="2000" b="1">
                <a:solidFill>
                  <a:srgbClr val="C76D45"/>
                </a:solidFill>
                <a:latin typeface="Microsoft YaHei"/>
              </a:defRPr>
            </a:pPr>
            <a:r>
              <a:t>预算余额：¥2,736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0" y="3749039"/>
          <a:ext cx="53035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1554480"/>
                <a:gridCol w="1554480"/>
              </a:tblGrid>
              <a:tr h="438912"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F5F0E8"/>
                          </a:solidFill>
                          <a:latin typeface="Microsoft YaHei"/>
                        </a:defRPr>
                      </a:pPr>
                      <a:r>
                        <a:t>类别</a:t>
                      </a:r>
                    </a:p>
                  </a:txBody>
                  <a:tcPr>
                    <a:solidFill>
                      <a:srgbClr val="2C4A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F5F0E8"/>
                          </a:solidFill>
                          <a:latin typeface="Microsoft YaHei"/>
                        </a:defRPr>
                      </a:pPr>
                      <a:r>
                        <a:t>金额</a:t>
                      </a:r>
                    </a:p>
                  </a:txBody>
                  <a:tcPr>
                    <a:solidFill>
                      <a:srgbClr val="2C4A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F5F0E8"/>
                          </a:solidFill>
                          <a:latin typeface="Microsoft YaHei"/>
                        </a:defRPr>
                      </a:pPr>
                      <a:r>
                        <a:t>占比</a:t>
                      </a:r>
                    </a:p>
                  </a:txBody>
                  <a:tcPr>
                    <a:solidFill>
                      <a:srgbClr val="2C4A3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>
                        <a:defRPr sz="1300">
                          <a:latin typeface="Microsoft YaHei"/>
                        </a:defRPr>
                      </a:pPr>
                      <a:r>
                        <a:t>交通</a:t>
                      </a:r>
                    </a:p>
                  </a:txBody>
                  <a:tcPr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latin typeface="Microsoft YaHei"/>
                        </a:defRPr>
                      </a:pPr>
                      <a:r>
                        <a:t>3,600</a:t>
                      </a:r>
                    </a:p>
                  </a:txBody>
                  <a:tcPr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latin typeface="Microsoft YaHei"/>
                        </a:defRPr>
                      </a:pPr>
                      <a:r>
                        <a:t>25.6%</a:t>
                      </a:r>
                    </a:p>
                  </a:txBody>
                  <a:tcPr>
                    <a:solidFill>
                      <a:srgbClr val="F5F0E8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>
                        <a:defRPr sz="1300">
                          <a:latin typeface="Microsoft YaHei"/>
                        </a:defRPr>
                      </a:pPr>
                      <a:r>
                        <a:t>住宿</a:t>
                      </a:r>
                    </a:p>
                  </a:txBody>
                  <a:tcPr>
                    <a:solidFill>
                      <a:srgbClr val="EDE8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latin typeface="Microsoft YaHei"/>
                        </a:defRPr>
                      </a:pPr>
                      <a:r>
                        <a:t>4,320</a:t>
                      </a:r>
                    </a:p>
                  </a:txBody>
                  <a:tcPr>
                    <a:solidFill>
                      <a:srgbClr val="EDE8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latin typeface="Microsoft YaHei"/>
                        </a:defRPr>
                      </a:pPr>
                      <a:r>
                        <a:t>30.7%</a:t>
                      </a:r>
                    </a:p>
                  </a:txBody>
                  <a:tcPr>
                    <a:solidFill>
                      <a:srgbClr val="EDE8E0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>
                        <a:defRPr sz="1300">
                          <a:latin typeface="Microsoft YaHei"/>
                        </a:defRPr>
                      </a:pPr>
                      <a:r>
                        <a:t>餐饮</a:t>
                      </a:r>
                    </a:p>
                  </a:txBody>
                  <a:tcPr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latin typeface="Microsoft YaHei"/>
                        </a:defRPr>
                      </a:pPr>
                      <a:r>
                        <a:t>3,264</a:t>
                      </a:r>
                    </a:p>
                  </a:txBody>
                  <a:tcPr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latin typeface="Microsoft YaHei"/>
                        </a:defRPr>
                      </a:pPr>
                      <a:r>
                        <a:t>23.2%</a:t>
                      </a:r>
                    </a:p>
                  </a:txBody>
                  <a:tcPr>
                    <a:solidFill>
                      <a:srgbClr val="F5F0E8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>
                        <a:defRPr sz="1300">
                          <a:latin typeface="Microsoft YaHei"/>
                        </a:defRPr>
                      </a:pPr>
                      <a:r>
                        <a:t>活动与保障</a:t>
                      </a:r>
                    </a:p>
                  </a:txBody>
                  <a:tcPr>
                    <a:solidFill>
                      <a:srgbClr val="EDE8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latin typeface="Microsoft YaHei"/>
                        </a:defRPr>
                      </a:pPr>
                      <a:r>
                        <a:t>2,880</a:t>
                      </a:r>
                    </a:p>
                  </a:txBody>
                  <a:tcPr>
                    <a:solidFill>
                      <a:srgbClr val="EDE8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latin typeface="Microsoft YaHei"/>
                        </a:defRPr>
                      </a:pPr>
                      <a:r>
                        <a:t>20.5%</a:t>
                      </a:r>
                    </a:p>
                  </a:txBody>
                  <a:tcPr>
                    <a:solidFill>
                      <a:srgbClr val="EDE8E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943600" y="1463040"/>
          <a:ext cx="5303520" cy="2194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  <a:defRPr sz="3600" b="1">
                <a:solidFill>
                  <a:srgbClr val="2C4A3B"/>
                </a:solidFill>
                <a:latin typeface="Microsoft YaHei"/>
              </a:defRPr>
            </a:pPr>
            <a:r>
              <a:t>分工与出行准备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C76D45"/>
                </a:solidFill>
                <a:latin typeface="Microsoft YaHei"/>
              </a:defRPr>
            </a:pPr>
            <a:r>
              <a:t>执行分工（拟定）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• 总协调：行政部 — 对接民宿与车辆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• 财务：财务部 — 预收与现场结算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• 安全：HR — 保险购买与应急联络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• 物资：行政助理 — 补给采购与分发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• 摄影：志愿者 — 活动记录与归档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0" y="1554480"/>
            <a:ext cx="50292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C76D45"/>
                </a:solidFill>
                <a:latin typeface="Microsoft YaHei"/>
              </a:defRPr>
            </a:pPr>
            <a:r>
              <a:t>出行准备清单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☐ 舒适运动鞋或登山鞋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☐ 轻便外套（山区早晚温差）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☐ 个人证件与常用药品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☐ 充电宝与防晒用品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☐ 提前分组，确认双人间名单</a:t>
            </a:r>
          </a:p>
          <a:p>
            <a:pPr>
              <a:spcAft>
                <a:spcPts val="800"/>
              </a:spcAft>
              <a:defRPr sz="1400">
                <a:solidFill>
                  <a:srgbClr val="1A1A1A"/>
                </a:solidFill>
                <a:latin typeface="Microsoft YaHei"/>
              </a:defRPr>
            </a:pPr>
            <a:r>
              <a:t>☐ 活动前一日发布集合通知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C4A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Isosceles Triangle 2"/>
          <p:cNvSpPr/>
          <p:nvPr/>
        </p:nvSpPr>
        <p:spPr>
          <a:xfrm>
            <a:off x="0" y="4389120"/>
            <a:ext cx="4114800" cy="2468880"/>
          </a:xfrm>
          <a:prstGeom prst="triangle">
            <a:avLst/>
          </a:prstGeom>
          <a:solidFill>
            <a:srgbClr val="3D5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Isosceles Triangle 3"/>
          <p:cNvSpPr/>
          <p:nvPr/>
        </p:nvSpPr>
        <p:spPr>
          <a:xfrm>
            <a:off x="3200400" y="4114800"/>
            <a:ext cx="4572000" cy="2743200"/>
          </a:xfrm>
          <a:prstGeom prst="triangle">
            <a:avLst/>
          </a:prstGeom>
          <a:solidFill>
            <a:srgbClr val="4A6B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>
            <a:off x="6858000" y="3931920"/>
            <a:ext cx="5486400" cy="2926080"/>
          </a:xfrm>
          <a:prstGeom prst="triangle">
            <a:avLst/>
          </a:prstGeom>
          <a:solidFill>
            <a:srgbClr val="3D5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>
            <a:off x="9601200" y="4480560"/>
            <a:ext cx="3657600" cy="2377440"/>
          </a:xfrm>
          <a:prstGeom prst="triangle">
            <a:avLst/>
          </a:prstGeom>
          <a:solidFill>
            <a:srgbClr val="4A6B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  <a:defRPr sz="4400" b="1">
                <a:solidFill>
                  <a:srgbClr val="F5F0E8"/>
                </a:solidFill>
                <a:latin typeface="Microsoft YaHei"/>
              </a:defRPr>
            </a:pPr>
            <a:r>
              <a:t>让团队走出办公室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56032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defRPr sz="2000">
                <a:solidFill>
                  <a:srgbClr val="F5F0E8"/>
                </a:solidFill>
                <a:latin typeface="Microsoft YaHei"/>
              </a:defRPr>
            </a:pPr>
            <a:r>
              <a:t>山野之间，不只是一次出行。</a:t>
            </a:r>
          </a:p>
          <a:p>
            <a:pPr algn="ctr">
              <a:spcAft>
                <a:spcPts val="1200"/>
              </a:spcAft>
              <a:defRPr sz="1600">
                <a:solidFill>
                  <a:srgbClr val="F5F0E8"/>
                </a:solidFill>
                <a:latin typeface="Microsoft YaHei"/>
              </a:defRPr>
            </a:pPr>
            <a:r>
              <a:t>它是24个人共享的星空与晨雾，是离开屏幕后真实的对视与笑声。</a:t>
            </a:r>
          </a:p>
          <a:p>
            <a:pPr algn="ctr">
              <a:defRPr sz="1800" b="1">
                <a:solidFill>
                  <a:srgbClr val="C76D45"/>
                </a:solidFill>
                <a:latin typeface="Microsoft YaHei"/>
              </a:defRPr>
            </a:pPr>
            <a:r>
              <a:t>莫干山见。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9436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  <a:defRPr sz="1200" b="0">
                <a:solidFill>
                  <a:srgbClr val="F5F0E8"/>
                </a:solidFill>
                <a:latin typeface="Microsoft YaHei"/>
              </a:defRPr>
            </a:pPr>
            <a:r>
              <a:t>山野之间 · 2026.10.17 – 10.18 · 上海 → 莫干山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